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3" roundtripDataSignature="AMtx7mjyOoQUtIvVtVOek210pANH6005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3.png>
</file>

<file path=ppt/media/image14.png>
</file>

<file path=ppt/media/image15.png>
</file>

<file path=ppt/media/image16.png>
</file>

<file path=ppt/media/image18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3" name="Google Shape;33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2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2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23.png"/><Relationship Id="rId5" Type="http://schemas.openxmlformats.org/officeDocument/2006/relationships/image" Target="../media/image9.png"/><Relationship Id="rId6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towardsdatascience.com/everything-you-ever-wanted-to-know-about-computer-vision-heres-a-look-why-it-s-so-awesome-e8a58dfb641e" TargetMode="External"/><Relationship Id="rId4" Type="http://schemas.openxmlformats.org/officeDocument/2006/relationships/hyperlink" Target="https://link.springer.com/chapter/10.1007/978-3-642-54851-2_1#:~:text=Active%20Shape%20Model%20(ASM)%20is,ASM%20to%20the%20face%20recognition" TargetMode="External"/><Relationship Id="rId5" Type="http://schemas.openxmlformats.org/officeDocument/2006/relationships/hyperlink" Target="https://medium.com/analytics-vidhya/creating-snapchat-like-filters-from-scratch-using-computer-vision-techniques-6374cde6a7db" TargetMode="External"/><Relationship Id="rId6" Type="http://schemas.openxmlformats.org/officeDocument/2006/relationships/hyperlink" Target="https://www.mygreatlearning.com/blog/viola-jones-algorithm/#sh1" TargetMode="External"/><Relationship Id="rId7" Type="http://schemas.openxmlformats.org/officeDocument/2006/relationships/hyperlink" Target="https://hub.packtpub.com/implementing-face-detection-using-haar-cascades-adaboost-algorithm/" TargetMode="External"/><Relationship Id="rId8" Type="http://schemas.openxmlformats.org/officeDocument/2006/relationships/hyperlink" Target="https://www.sciencedirect.com/topics/computer-science/classifier-cascade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7.png"/><Relationship Id="rId5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"/>
          <p:cNvSpPr/>
          <p:nvPr/>
        </p:nvSpPr>
        <p:spPr>
          <a:xfrm>
            <a:off x="838903" y="5907444"/>
            <a:ext cx="10398755" cy="8463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Faculty Of Mathematics and Computing</a:t>
            </a:r>
            <a:endParaRPr b="1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BANASTHALI VIDYAPITH, RAJASTHAN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July- December, 2022</a:t>
            </a:r>
            <a:endParaRPr b="1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/>
          <p:nvPr/>
        </p:nvSpPr>
        <p:spPr>
          <a:xfrm>
            <a:off x="455498" y="1494831"/>
            <a:ext cx="11112395" cy="1595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WORKING BEHIND SNAPCHAT FILTERS</a:t>
            </a:r>
            <a:endParaRPr b="1" i="0" sz="32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2"/>
          <p:cNvSpPr txBox="1"/>
          <p:nvPr/>
        </p:nvSpPr>
        <p:spPr>
          <a:xfrm>
            <a:off x="96208" y="416863"/>
            <a:ext cx="11520190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Seminar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3421345" y="4353021"/>
            <a:ext cx="5301326" cy="800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Presented by: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ADWITIYA MATHUR</a:t>
            </a:r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2016088</a:t>
            </a:r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2"/>
          <p:cNvSpPr/>
          <p:nvPr/>
        </p:nvSpPr>
        <p:spPr>
          <a:xfrm>
            <a:off x="-20781" y="2852935"/>
            <a:ext cx="12186339" cy="161237"/>
          </a:xfrm>
          <a:prstGeom prst="roundRect">
            <a:avLst>
              <a:gd fmla="val 16667" name="adj"/>
            </a:avLst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-20781" y="3081535"/>
            <a:ext cx="12186339" cy="161237"/>
          </a:xfrm>
          <a:prstGeom prst="roundRect">
            <a:avLst>
              <a:gd fmla="val 16667" name="adj"/>
            </a:avLst>
          </a:prstGeom>
          <a:solidFill>
            <a:srgbClr val="FFCC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:\Users\admin\Downloads\banasthali_logo.png" id="94" name="Google Shape;9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37247" y="2153922"/>
            <a:ext cx="2838112" cy="2005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22" name="Google Shape;222;p11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223" name="Google Shape;223;p11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11"/>
          <p:cNvGrpSpPr/>
          <p:nvPr/>
        </p:nvGrpSpPr>
        <p:grpSpPr>
          <a:xfrm>
            <a:off x="2178035" y="735306"/>
            <a:ext cx="7666593" cy="2712448"/>
            <a:chOff x="514" y="925012"/>
            <a:chExt cx="7666593" cy="2712448"/>
          </a:xfrm>
        </p:grpSpPr>
        <p:sp>
          <p:nvSpPr>
            <p:cNvPr id="226" name="Google Shape;226;p11"/>
            <p:cNvSpPr/>
            <p:nvPr/>
          </p:nvSpPr>
          <p:spPr>
            <a:xfrm>
              <a:off x="3833811" y="2045859"/>
              <a:ext cx="2712449" cy="470755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7" name="Google Shape;227;p11"/>
            <p:cNvSpPr/>
            <p:nvPr/>
          </p:nvSpPr>
          <p:spPr>
            <a:xfrm>
              <a:off x="3788091" y="2045859"/>
              <a:ext cx="91440" cy="470755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8" name="Google Shape;228;p11"/>
            <p:cNvSpPr/>
            <p:nvPr/>
          </p:nvSpPr>
          <p:spPr>
            <a:xfrm>
              <a:off x="1121361" y="2045859"/>
              <a:ext cx="2712449" cy="470755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9" name="Google Shape;229;p11"/>
            <p:cNvSpPr/>
            <p:nvPr/>
          </p:nvSpPr>
          <p:spPr>
            <a:xfrm>
              <a:off x="2712964" y="925012"/>
              <a:ext cx="2241693" cy="1120846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 txBox="1"/>
            <p:nvPr/>
          </p:nvSpPr>
          <p:spPr>
            <a:xfrm>
              <a:off x="2712964" y="925012"/>
              <a:ext cx="2241693" cy="11208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0300" lIns="20300" spcFirstLastPara="1" rIns="20300" wrap="square" tIns="20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00"/>
                <a:buFont typeface="Times New Roman"/>
                <a:buNone/>
              </a:pPr>
              <a:r>
                <a:rPr b="1" lang="en-US" sz="320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ALL THREE</a:t>
              </a:r>
              <a:endPara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1"/>
            <p:cNvSpPr/>
            <p:nvPr/>
          </p:nvSpPr>
          <p:spPr>
            <a:xfrm>
              <a:off x="514" y="2516614"/>
              <a:ext cx="2241693" cy="1120846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1"/>
            <p:cNvSpPr txBox="1"/>
            <p:nvPr/>
          </p:nvSpPr>
          <p:spPr>
            <a:xfrm>
              <a:off x="514" y="2516614"/>
              <a:ext cx="2241693" cy="11208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0300" lIns="20300" spcFirstLastPara="1" rIns="20300" wrap="square" tIns="20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00"/>
                <a:buFont typeface="Calibri"/>
                <a:buNone/>
              </a:pPr>
              <a:r>
                <a:rPr lang="en-US" sz="3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Analyzing PIXEL DATA</a:t>
              </a:r>
              <a:endPara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2712964" y="2516614"/>
              <a:ext cx="2241693" cy="1120846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1"/>
            <p:cNvSpPr txBox="1"/>
            <p:nvPr/>
          </p:nvSpPr>
          <p:spPr>
            <a:xfrm>
              <a:off x="2712964" y="2516614"/>
              <a:ext cx="2241693" cy="11208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0300" lIns="20300" spcFirstLastPara="1" rIns="20300" wrap="square" tIns="20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00"/>
                <a:buFont typeface="Calibri"/>
                <a:buNone/>
              </a:pPr>
              <a:r>
                <a:rPr lang="en-US" sz="3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GRAYSCALE</a:t>
              </a:r>
              <a:endPara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1"/>
            <p:cNvSpPr/>
            <p:nvPr/>
          </p:nvSpPr>
          <p:spPr>
            <a:xfrm>
              <a:off x="5425414" y="2516614"/>
              <a:ext cx="2241693" cy="1120846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1"/>
            <p:cNvSpPr txBox="1"/>
            <p:nvPr/>
          </p:nvSpPr>
          <p:spPr>
            <a:xfrm>
              <a:off x="5425414" y="2516614"/>
              <a:ext cx="2241693" cy="11208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0300" lIns="20300" spcFirstLastPara="1" rIns="20300" wrap="square" tIns="20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00"/>
                <a:buFont typeface="Calibri"/>
                <a:buNone/>
              </a:pPr>
              <a:r>
                <a:rPr lang="en-US" sz="3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COORDINATE CREATION</a:t>
              </a:r>
              <a:endPara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7" name="Google Shape;237;p11"/>
          <p:cNvPicPr preferRelativeResize="0"/>
          <p:nvPr/>
        </p:nvPicPr>
        <p:blipFill rotWithShape="1">
          <a:blip r:embed="rId3">
            <a:alphaModFix/>
          </a:blip>
          <a:srcRect b="28570" l="19480" r="40779" t="22581"/>
          <a:stretch/>
        </p:blipFill>
        <p:spPr>
          <a:xfrm>
            <a:off x="173143" y="3776768"/>
            <a:ext cx="2879522" cy="200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1"/>
          <p:cNvPicPr preferRelativeResize="0"/>
          <p:nvPr/>
        </p:nvPicPr>
        <p:blipFill rotWithShape="1">
          <a:blip r:embed="rId4">
            <a:alphaModFix/>
          </a:blip>
          <a:srcRect b="25305" l="9765" r="45749" t="24234"/>
          <a:stretch/>
        </p:blipFill>
        <p:spPr>
          <a:xfrm>
            <a:off x="3124622" y="3778886"/>
            <a:ext cx="2665729" cy="20102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website&#10;&#10;Description automatically generated" id="239" name="Google Shape;239;p11"/>
          <p:cNvPicPr preferRelativeResize="0"/>
          <p:nvPr/>
        </p:nvPicPr>
        <p:blipFill rotWithShape="1">
          <a:blip r:embed="rId5">
            <a:alphaModFix/>
          </a:blip>
          <a:srcRect b="30345" l="6178" r="46451" t="19807"/>
          <a:stretch/>
        </p:blipFill>
        <p:spPr>
          <a:xfrm>
            <a:off x="5909732" y="3776346"/>
            <a:ext cx="3035120" cy="20180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website&#10;&#10;Description automatically generated" id="240" name="Google Shape;240;p11"/>
          <p:cNvPicPr preferRelativeResize="0"/>
          <p:nvPr/>
        </p:nvPicPr>
        <p:blipFill rotWithShape="1">
          <a:blip r:embed="rId6">
            <a:alphaModFix/>
          </a:blip>
          <a:srcRect b="22602" l="11111" r="39847" t="19863"/>
          <a:stretch/>
        </p:blipFill>
        <p:spPr>
          <a:xfrm>
            <a:off x="9052985" y="3779310"/>
            <a:ext cx="2974956" cy="2005122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1"/>
          <p:cNvSpPr txBox="1"/>
          <p:nvPr/>
        </p:nvSpPr>
        <p:spPr>
          <a:xfrm>
            <a:off x="447145" y="6006042"/>
            <a:ext cx="501385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Scaling, rotating and resizing to create boundaries to locate facial features</a:t>
            </a:r>
            <a:endParaRPr/>
          </a:p>
        </p:txBody>
      </p:sp>
      <p:sp>
        <p:nvSpPr>
          <p:cNvPr id="242" name="Google Shape;242;p11"/>
          <p:cNvSpPr txBox="1"/>
          <p:nvPr/>
        </p:nvSpPr>
        <p:spPr>
          <a:xfrm>
            <a:off x="6047316" y="5920317"/>
            <a:ext cx="2743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Dots joining to form an edge</a:t>
            </a:r>
            <a:endParaRPr/>
          </a:p>
        </p:txBody>
      </p:sp>
      <p:sp>
        <p:nvSpPr>
          <p:cNvPr id="243" name="Google Shape;243;p11"/>
          <p:cNvSpPr txBox="1"/>
          <p:nvPr/>
        </p:nvSpPr>
        <p:spPr>
          <a:xfrm>
            <a:off x="8947151" y="5920316"/>
            <a:ext cx="327236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Edges join to form a mesh-like structure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2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VIOLA JONES ALGORITHM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50" name="Google Shape;250;p12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251" name="Google Shape;251;p12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" name="Google Shape;253;p12"/>
          <p:cNvGrpSpPr/>
          <p:nvPr/>
        </p:nvGrpSpPr>
        <p:grpSpPr>
          <a:xfrm>
            <a:off x="3434070" y="1289982"/>
            <a:ext cx="5522641" cy="1231413"/>
            <a:chOff x="929" y="869135"/>
            <a:chExt cx="5522641" cy="1231413"/>
          </a:xfrm>
        </p:grpSpPr>
        <p:sp>
          <p:nvSpPr>
            <p:cNvPr id="254" name="Google Shape;254;p12"/>
            <p:cNvSpPr/>
            <p:nvPr/>
          </p:nvSpPr>
          <p:spPr>
            <a:xfrm>
              <a:off x="929" y="869135"/>
              <a:ext cx="1231413" cy="1231413"/>
            </a:xfrm>
            <a:prstGeom prst="ellipse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 txBox="1"/>
            <p:nvPr/>
          </p:nvSpPr>
          <p:spPr>
            <a:xfrm>
              <a:off x="181265" y="1049471"/>
              <a:ext cx="870741" cy="8707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0300" lIns="20300" spcFirstLastPara="1" rIns="20300" wrap="square" tIns="20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Paul Viola</a:t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1332332" y="1127732"/>
              <a:ext cx="714219" cy="714219"/>
            </a:xfrm>
            <a:prstGeom prst="mathPlus">
              <a:avLst>
                <a:gd fmla="val 23520" name="adj1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2"/>
            <p:cNvSpPr txBox="1"/>
            <p:nvPr/>
          </p:nvSpPr>
          <p:spPr>
            <a:xfrm>
              <a:off x="1427002" y="1400849"/>
              <a:ext cx="524879" cy="1679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2146543" y="869135"/>
              <a:ext cx="1231413" cy="1231413"/>
            </a:xfrm>
            <a:prstGeom prst="ellipse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2"/>
            <p:cNvSpPr txBox="1"/>
            <p:nvPr/>
          </p:nvSpPr>
          <p:spPr>
            <a:xfrm>
              <a:off x="2326879" y="1049471"/>
              <a:ext cx="870741" cy="8707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0300" lIns="20300" spcFirstLastPara="1" rIns="20300" wrap="square" tIns="20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Michael Jones</a:t>
              </a:r>
              <a:endParaRPr/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3477947" y="1127732"/>
              <a:ext cx="714219" cy="714219"/>
            </a:xfrm>
            <a:prstGeom prst="mathEqual">
              <a:avLst>
                <a:gd fmla="val 23520" name="adj1"/>
                <a:gd fmla="val 1176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2"/>
            <p:cNvSpPr txBox="1"/>
            <p:nvPr/>
          </p:nvSpPr>
          <p:spPr>
            <a:xfrm>
              <a:off x="3572617" y="1274861"/>
              <a:ext cx="524879" cy="4199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alibri"/>
                <a:buNone/>
              </a:pPr>
              <a:r>
                <a:t/>
              </a:r>
              <a:endParaRPr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4292157" y="869135"/>
              <a:ext cx="1231413" cy="1231413"/>
            </a:xfrm>
            <a:prstGeom prst="ellipse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2"/>
            <p:cNvSpPr txBox="1"/>
            <p:nvPr/>
          </p:nvSpPr>
          <p:spPr>
            <a:xfrm>
              <a:off x="4472493" y="1049471"/>
              <a:ext cx="870741" cy="8707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0300" lIns="20300" spcFirstLastPara="1" rIns="20300" wrap="square" tIns="20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Viola–Jones Algorithm</a:t>
              </a:r>
              <a:endPara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4" name="Google Shape;264;p12"/>
          <p:cNvGrpSpPr/>
          <p:nvPr/>
        </p:nvGrpSpPr>
        <p:grpSpPr>
          <a:xfrm>
            <a:off x="2662767" y="2656016"/>
            <a:ext cx="6857999" cy="4116061"/>
            <a:chOff x="0" y="183749"/>
            <a:chExt cx="6857999" cy="4116061"/>
          </a:xfrm>
        </p:grpSpPr>
        <p:sp>
          <p:nvSpPr>
            <p:cNvPr id="265" name="Google Shape;265;p12"/>
            <p:cNvSpPr/>
            <p:nvPr/>
          </p:nvSpPr>
          <p:spPr>
            <a:xfrm>
              <a:off x="0" y="183749"/>
              <a:ext cx="6857999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2"/>
            <p:cNvSpPr txBox="1"/>
            <p:nvPr/>
          </p:nvSpPr>
          <p:spPr>
            <a:xfrm>
              <a:off x="30442" y="214191"/>
              <a:ext cx="6797115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 algorithm works on grayscale image</a:t>
              </a:r>
              <a:endParaRPr/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0" y="882239"/>
              <a:ext cx="6857999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2"/>
            <p:cNvSpPr txBox="1"/>
            <p:nvPr/>
          </p:nvSpPr>
          <p:spPr>
            <a:xfrm>
              <a:off x="30442" y="912681"/>
              <a:ext cx="6797115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 algorithm looks at smaller subregions </a:t>
              </a:r>
              <a:endParaRPr/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0" y="1580729"/>
              <a:ext cx="6857999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2"/>
            <p:cNvSpPr txBox="1"/>
            <p:nvPr/>
          </p:nvSpPr>
          <p:spPr>
            <a:xfrm>
              <a:off x="30442" y="1611171"/>
              <a:ext cx="6797115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tries to find a face by looking for specific features</a:t>
              </a:r>
              <a:endParaRPr/>
            </a:p>
          </p:txBody>
        </p:sp>
        <p:sp>
          <p:nvSpPr>
            <p:cNvPr id="271" name="Google Shape;271;p12"/>
            <p:cNvSpPr/>
            <p:nvPr/>
          </p:nvSpPr>
          <p:spPr>
            <a:xfrm>
              <a:off x="0" y="2279220"/>
              <a:ext cx="6857999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2"/>
            <p:cNvSpPr txBox="1"/>
            <p:nvPr/>
          </p:nvSpPr>
          <p:spPr>
            <a:xfrm>
              <a:off x="30442" y="2309662"/>
              <a:ext cx="6797115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check different positions and scales</a:t>
              </a:r>
              <a:endParaRPr/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0" y="2977710"/>
              <a:ext cx="6857999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2"/>
            <p:cNvSpPr txBox="1"/>
            <p:nvPr/>
          </p:nvSpPr>
          <p:spPr>
            <a:xfrm>
              <a:off x="30442" y="3008152"/>
              <a:ext cx="6797115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uses Haar-like features to detect faces</a:t>
              </a:r>
              <a:endParaRPr sz="2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>
              <a:off x="0" y="3676200"/>
              <a:ext cx="6857999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2"/>
            <p:cNvSpPr txBox="1"/>
            <p:nvPr/>
          </p:nvSpPr>
          <p:spPr>
            <a:xfrm>
              <a:off x="30442" y="3706642"/>
              <a:ext cx="6797115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 features: Training and Detection.</a:t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3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HAAR-LIKE FEATURES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2" name="Google Shape;282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83" name="Google Shape;283;p13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284" name="Google Shape;284;p13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p13"/>
          <p:cNvGrpSpPr/>
          <p:nvPr/>
        </p:nvGrpSpPr>
        <p:grpSpPr>
          <a:xfrm>
            <a:off x="419106" y="1595484"/>
            <a:ext cx="11554873" cy="2830944"/>
            <a:chOff x="6354" y="894868"/>
            <a:chExt cx="11554873" cy="2830944"/>
          </a:xfrm>
        </p:grpSpPr>
        <p:sp>
          <p:nvSpPr>
            <p:cNvPr id="287" name="Google Shape;287;p13"/>
            <p:cNvSpPr/>
            <p:nvPr/>
          </p:nvSpPr>
          <p:spPr>
            <a:xfrm>
              <a:off x="949609" y="1366496"/>
              <a:ext cx="1768603" cy="1179658"/>
            </a:xfrm>
            <a:prstGeom prst="rect">
              <a:avLst/>
            </a:prstGeom>
            <a:solidFill>
              <a:srgbClr val="CCD3EA">
                <a:alpha val="89803"/>
              </a:srgbClr>
            </a:solidFill>
            <a:ln cap="flat" cmpd="sng" w="12700">
              <a:solidFill>
                <a:srgbClr val="CCD3EA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3"/>
            <p:cNvSpPr txBox="1"/>
            <p:nvPr/>
          </p:nvSpPr>
          <p:spPr>
            <a:xfrm>
              <a:off x="1232585" y="1366496"/>
              <a:ext cx="1485626" cy="11796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550" lIns="0" spcFirstLastPara="1" rIns="99550" wrap="square" tIns="995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Faces share universal features i.e.</a:t>
              </a:r>
              <a:r>
                <a:rPr b="1" i="1"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eyes region is darker than nose region</a:t>
              </a: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6354" y="894868"/>
              <a:ext cx="1179068" cy="1179068"/>
            </a:xfrm>
            <a:prstGeom prst="ellipse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3"/>
            <p:cNvSpPr txBox="1"/>
            <p:nvPr/>
          </p:nvSpPr>
          <p:spPr>
            <a:xfrm>
              <a:off x="179025" y="1067539"/>
              <a:ext cx="833726" cy="833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Digital image features in obj. recognition</a:t>
              </a:r>
              <a:endParaRPr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3897281" y="1366496"/>
              <a:ext cx="1768603" cy="1179658"/>
            </a:xfrm>
            <a:prstGeom prst="rect">
              <a:avLst/>
            </a:prstGeom>
            <a:solidFill>
              <a:srgbClr val="CCD3EA">
                <a:alpha val="89803"/>
              </a:srgbClr>
            </a:solidFill>
            <a:ln cap="flat" cmpd="sng" w="12700">
              <a:solidFill>
                <a:srgbClr val="CCD3EA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3"/>
            <p:cNvSpPr txBox="1"/>
            <p:nvPr/>
          </p:nvSpPr>
          <p:spPr>
            <a:xfrm>
              <a:off x="4180257" y="1366496"/>
              <a:ext cx="1485626" cy="11796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550" lIns="0" spcFirstLastPara="1" rIns="99550" wrap="square" tIns="995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Edge-like features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897281" y="2546154"/>
              <a:ext cx="1768603" cy="1179658"/>
            </a:xfrm>
            <a:prstGeom prst="rect">
              <a:avLst/>
            </a:prstGeom>
            <a:solidFill>
              <a:srgbClr val="CCD3EA">
                <a:alpha val="89803"/>
              </a:srgbClr>
            </a:solidFill>
            <a:ln cap="flat" cmpd="sng" w="12700">
              <a:solidFill>
                <a:srgbClr val="CCD3EA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3"/>
            <p:cNvSpPr txBox="1"/>
            <p:nvPr/>
          </p:nvSpPr>
          <p:spPr>
            <a:xfrm>
              <a:off x="4180257" y="2546154"/>
              <a:ext cx="1485626" cy="11796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550" lIns="0" spcFirstLastPara="1" rIns="99550" wrap="square" tIns="995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Line-like features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2954026" y="894868"/>
              <a:ext cx="1179068" cy="1179068"/>
            </a:xfrm>
            <a:prstGeom prst="ellipse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3"/>
            <p:cNvSpPr txBox="1"/>
            <p:nvPr/>
          </p:nvSpPr>
          <p:spPr>
            <a:xfrm>
              <a:off x="3126697" y="1067539"/>
              <a:ext cx="833726" cy="833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Two features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6844952" y="1366496"/>
              <a:ext cx="1768603" cy="1179658"/>
            </a:xfrm>
            <a:prstGeom prst="rect">
              <a:avLst/>
            </a:prstGeom>
            <a:solidFill>
              <a:srgbClr val="CCD3EA">
                <a:alpha val="89803"/>
              </a:srgbClr>
            </a:solidFill>
            <a:ln cap="flat" cmpd="sng" w="12700">
              <a:solidFill>
                <a:srgbClr val="CCD3EA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3"/>
            <p:cNvSpPr txBox="1"/>
            <p:nvPr/>
          </p:nvSpPr>
          <p:spPr>
            <a:xfrm>
              <a:off x="7127929" y="1366496"/>
              <a:ext cx="1485626" cy="11796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550" lIns="0" spcFirstLastPara="1" rIns="99550" wrap="square" tIns="995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One dark &amp; one light</a:t>
              </a:r>
              <a:endParaRPr/>
            </a:p>
          </p:txBody>
        </p:sp>
        <p:sp>
          <p:nvSpPr>
            <p:cNvPr id="299" name="Google Shape;299;p13"/>
            <p:cNvSpPr/>
            <p:nvPr/>
          </p:nvSpPr>
          <p:spPr>
            <a:xfrm>
              <a:off x="5901697" y="894868"/>
              <a:ext cx="1179068" cy="1179068"/>
            </a:xfrm>
            <a:prstGeom prst="ellipse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3"/>
            <p:cNvSpPr txBox="1"/>
            <p:nvPr/>
          </p:nvSpPr>
          <p:spPr>
            <a:xfrm>
              <a:off x="6074368" y="1067539"/>
              <a:ext cx="833726" cy="833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Edge-like features</a:t>
              </a:r>
              <a:endParaRPr/>
            </a:p>
          </p:txBody>
        </p:sp>
        <p:sp>
          <p:nvSpPr>
            <p:cNvPr id="301" name="Google Shape;301;p13"/>
            <p:cNvSpPr/>
            <p:nvPr/>
          </p:nvSpPr>
          <p:spPr>
            <a:xfrm>
              <a:off x="9792624" y="1366496"/>
              <a:ext cx="1768603" cy="1179658"/>
            </a:xfrm>
            <a:prstGeom prst="rect">
              <a:avLst/>
            </a:prstGeom>
            <a:solidFill>
              <a:srgbClr val="CCD3EA">
                <a:alpha val="89803"/>
              </a:srgbClr>
            </a:solidFill>
            <a:ln cap="flat" cmpd="sng" w="12700">
              <a:solidFill>
                <a:srgbClr val="CCD3EA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3"/>
            <p:cNvSpPr txBox="1"/>
            <p:nvPr/>
          </p:nvSpPr>
          <p:spPr>
            <a:xfrm>
              <a:off x="10075601" y="1366496"/>
              <a:ext cx="1485626" cy="11796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550" lIns="0" spcFirstLastPara="1" rIns="99550" wrap="square" tIns="995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Dark region btw light region</a:t>
              </a:r>
              <a:endParaRPr/>
            </a:p>
          </p:txBody>
        </p:sp>
        <p:sp>
          <p:nvSpPr>
            <p:cNvPr id="303" name="Google Shape;303;p13"/>
            <p:cNvSpPr/>
            <p:nvPr/>
          </p:nvSpPr>
          <p:spPr>
            <a:xfrm>
              <a:off x="8849369" y="894868"/>
              <a:ext cx="1179068" cy="1179068"/>
            </a:xfrm>
            <a:prstGeom prst="ellipse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3"/>
            <p:cNvSpPr txBox="1"/>
            <p:nvPr/>
          </p:nvSpPr>
          <p:spPr>
            <a:xfrm>
              <a:off x="9022040" y="1067539"/>
              <a:ext cx="833726" cy="833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Line-like features</a:t>
              </a:r>
              <a:endParaRPr/>
            </a:p>
          </p:txBody>
        </p:sp>
      </p:grpSp>
      <p:pic>
        <p:nvPicPr>
          <p:cNvPr descr="Graphical user interface, website&#10;&#10;Description automatically generated" id="305" name="Google Shape;305;p13"/>
          <p:cNvPicPr preferRelativeResize="0"/>
          <p:nvPr/>
        </p:nvPicPr>
        <p:blipFill rotWithShape="1">
          <a:blip r:embed="rId3">
            <a:alphaModFix/>
          </a:blip>
          <a:srcRect b="44505" l="19260" r="70569" t="41209"/>
          <a:stretch/>
        </p:blipFill>
        <p:spPr>
          <a:xfrm>
            <a:off x="9730318" y="4075642"/>
            <a:ext cx="2360300" cy="18638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website&#10;&#10;Description automatically generated" id="306" name="Google Shape;306;p13"/>
          <p:cNvPicPr preferRelativeResize="0"/>
          <p:nvPr/>
        </p:nvPicPr>
        <p:blipFill rotWithShape="1">
          <a:blip r:embed="rId3">
            <a:alphaModFix/>
          </a:blip>
          <a:srcRect b="62945" l="29684" r="63170" t="26983"/>
          <a:stretch/>
        </p:blipFill>
        <p:spPr>
          <a:xfrm>
            <a:off x="7137401" y="4297890"/>
            <a:ext cx="2106886" cy="142007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application&#10;&#10;Description automatically generated" id="307" name="Google Shape;307;p13"/>
          <p:cNvPicPr preferRelativeResize="0"/>
          <p:nvPr/>
        </p:nvPicPr>
        <p:blipFill rotWithShape="1">
          <a:blip r:embed="rId4">
            <a:alphaModFix/>
          </a:blip>
          <a:srcRect b="50000" l="41449" r="11268" t="10764"/>
          <a:stretch/>
        </p:blipFill>
        <p:spPr>
          <a:xfrm>
            <a:off x="1009650" y="3930651"/>
            <a:ext cx="2530423" cy="12073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application&#10;&#10;Description automatically generated" id="308" name="Google Shape;308;p13"/>
          <p:cNvPicPr preferRelativeResize="0"/>
          <p:nvPr/>
        </p:nvPicPr>
        <p:blipFill rotWithShape="1">
          <a:blip r:embed="rId4">
            <a:alphaModFix/>
          </a:blip>
          <a:srcRect b="383" l="40359" r="9864" t="58620"/>
          <a:stretch/>
        </p:blipFill>
        <p:spPr>
          <a:xfrm>
            <a:off x="1009650" y="5327650"/>
            <a:ext cx="2519892" cy="1217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4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DARKNESS ALGO / INTEGRAL IMAGE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4" name="Google Shape;314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15" name="Google Shape;315;p14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316" name="Google Shape;316;p14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8" name="Google Shape;31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0233" y="3951835"/>
            <a:ext cx="3103034" cy="2732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14"/>
          <p:cNvPicPr preferRelativeResize="0"/>
          <p:nvPr/>
        </p:nvPicPr>
        <p:blipFill rotWithShape="1">
          <a:blip r:embed="rId4">
            <a:alphaModFix/>
          </a:blip>
          <a:srcRect b="14623" l="0" r="1773" t="0"/>
          <a:stretch/>
        </p:blipFill>
        <p:spPr>
          <a:xfrm>
            <a:off x="8333316" y="3955558"/>
            <a:ext cx="3208830" cy="25142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application, PowerPoint&#10;&#10;Description automatically generated" id="320" name="Google Shape;320;p14"/>
          <p:cNvPicPr preferRelativeResize="0"/>
          <p:nvPr/>
        </p:nvPicPr>
        <p:blipFill rotWithShape="1">
          <a:blip r:embed="rId5">
            <a:alphaModFix/>
          </a:blip>
          <a:srcRect b="53921" l="6198" r="35124" t="24020"/>
          <a:stretch/>
        </p:blipFill>
        <p:spPr>
          <a:xfrm>
            <a:off x="226483" y="4732246"/>
            <a:ext cx="4514509" cy="9532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1" name="Google Shape;321;p14"/>
          <p:cNvGrpSpPr/>
          <p:nvPr/>
        </p:nvGrpSpPr>
        <p:grpSpPr>
          <a:xfrm>
            <a:off x="1576916" y="1824963"/>
            <a:ext cx="9038165" cy="1694656"/>
            <a:chOff x="0" y="108347"/>
            <a:chExt cx="9038165" cy="1694656"/>
          </a:xfrm>
        </p:grpSpPr>
        <p:sp>
          <p:nvSpPr>
            <p:cNvPr id="322" name="Google Shape;322;p14"/>
            <p:cNvSpPr/>
            <p:nvPr/>
          </p:nvSpPr>
          <p:spPr>
            <a:xfrm>
              <a:off x="0" y="108347"/>
              <a:ext cx="2824426" cy="1694656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4"/>
            <p:cNvSpPr txBox="1"/>
            <p:nvPr/>
          </p:nvSpPr>
          <p:spPr>
            <a:xfrm>
              <a:off x="0" y="108347"/>
              <a:ext cx="2824426" cy="1694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0" lIns="95250" spcFirstLastPara="1" rIns="95250" wrap="square" tIns="952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500"/>
                <a:buFont typeface="Calibri"/>
                <a:buNone/>
              </a:pPr>
              <a:r>
                <a:rPr lang="en-US" sz="2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Finding average darkness 'A'</a:t>
              </a:r>
              <a:endParaRPr/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3106869" y="108347"/>
              <a:ext cx="2824426" cy="1694656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4"/>
            <p:cNvSpPr txBox="1"/>
            <p:nvPr/>
          </p:nvSpPr>
          <p:spPr>
            <a:xfrm>
              <a:off x="3106869" y="108347"/>
              <a:ext cx="2824426" cy="1694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0" lIns="95250" spcFirstLastPara="1" rIns="95250" wrap="square" tIns="952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500"/>
                <a:buFont typeface="Calibri"/>
                <a:buNone/>
              </a:pPr>
              <a:r>
                <a:rPr lang="en-US" sz="2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Finding sum of pixels above and left side of each square, creating new image.</a:t>
              </a:r>
              <a:endParaRPr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6213739" y="108347"/>
              <a:ext cx="2824426" cy="1694656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4"/>
            <p:cNvSpPr txBox="1"/>
            <p:nvPr/>
          </p:nvSpPr>
          <p:spPr>
            <a:xfrm>
              <a:off x="6213739" y="108347"/>
              <a:ext cx="2824426" cy="1694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0" lIns="95250" spcFirstLastPara="1" rIns="95250" wrap="square" tIns="952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500"/>
                <a:buFont typeface="Calibri"/>
                <a:buNone/>
              </a:pPr>
              <a:r>
                <a:rPr lang="en-US" sz="2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Find percentage darkness &amp; lightness</a:t>
              </a:r>
              <a:endParaRPr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5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ADABOOST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3" name="Google Shape;333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34" name="Google Shape;334;p15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335" name="Google Shape;335;p15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7" name="Google Shape;337;p15"/>
          <p:cNvGrpSpPr/>
          <p:nvPr/>
        </p:nvGrpSpPr>
        <p:grpSpPr>
          <a:xfrm>
            <a:off x="2784992" y="1536857"/>
            <a:ext cx="6632598" cy="4736781"/>
            <a:chOff x="647158" y="159"/>
            <a:chExt cx="6632598" cy="4736781"/>
          </a:xfrm>
        </p:grpSpPr>
        <p:sp>
          <p:nvSpPr>
            <p:cNvPr id="338" name="Google Shape;338;p15"/>
            <p:cNvSpPr/>
            <p:nvPr/>
          </p:nvSpPr>
          <p:spPr>
            <a:xfrm>
              <a:off x="3805538" y="1805173"/>
              <a:ext cx="1737109" cy="826706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81776"/>
                  </a:lnTo>
                  <a:lnTo>
                    <a:pt x="120000" y="81776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39" name="Google Shape;339;p15"/>
            <p:cNvSpPr/>
            <p:nvPr/>
          </p:nvSpPr>
          <p:spPr>
            <a:xfrm>
              <a:off x="2068429" y="1805173"/>
              <a:ext cx="1737109" cy="826706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81776"/>
                  </a:lnTo>
                  <a:lnTo>
                    <a:pt x="0" y="81776"/>
                  </a:lnTo>
                  <a:lnTo>
                    <a:pt x="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40" name="Google Shape;340;p15"/>
            <p:cNvSpPr/>
            <p:nvPr/>
          </p:nvSpPr>
          <p:spPr>
            <a:xfrm>
              <a:off x="2384267" y="159"/>
              <a:ext cx="2842542" cy="1805014"/>
            </a:xfrm>
            <a:prstGeom prst="roundRect">
              <a:avLst>
                <a:gd fmla="val 10000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2700105" y="300205"/>
              <a:ext cx="2842542" cy="1805014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4372C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5"/>
            <p:cNvSpPr txBox="1"/>
            <p:nvPr/>
          </p:nvSpPr>
          <p:spPr>
            <a:xfrm>
              <a:off x="2752972" y="353072"/>
              <a:ext cx="2736808" cy="16992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But only </a:t>
              </a:r>
              <a:r>
                <a:rPr b="1" i="1"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some features are important </a:t>
              </a: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 the face.</a:t>
              </a: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647158" y="2631879"/>
              <a:ext cx="2842542" cy="1805014"/>
            </a:xfrm>
            <a:prstGeom prst="roundRect">
              <a:avLst>
                <a:gd fmla="val 10000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962996" y="2931926"/>
              <a:ext cx="2842542" cy="1805014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4372C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5"/>
            <p:cNvSpPr txBox="1"/>
            <p:nvPr/>
          </p:nvSpPr>
          <p:spPr>
            <a:xfrm>
              <a:off x="1015863" y="2984793"/>
              <a:ext cx="2736808" cy="16992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Finds </a:t>
              </a:r>
              <a:r>
                <a:rPr b="1" i="1"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best threshold</a:t>
              </a: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, classifying faces into positive and negative.</a:t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4121376" y="2631879"/>
              <a:ext cx="2842542" cy="1805014"/>
            </a:xfrm>
            <a:prstGeom prst="roundRect">
              <a:avLst>
                <a:gd fmla="val 10000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4437214" y="2931926"/>
              <a:ext cx="2842542" cy="1805014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4372C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5"/>
            <p:cNvSpPr txBox="1"/>
            <p:nvPr/>
          </p:nvSpPr>
          <p:spPr>
            <a:xfrm>
              <a:off x="4490081" y="2984793"/>
              <a:ext cx="2736808" cy="16992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Training to detecting min error-rate.</a:t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6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CASCADING CLASSIFIERS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4" name="Google Shape;354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55" name="Google Shape;355;p16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356" name="Google Shape;356;p16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8" name="Google Shape;358;p16"/>
          <p:cNvGrpSpPr/>
          <p:nvPr/>
        </p:nvGrpSpPr>
        <p:grpSpPr>
          <a:xfrm>
            <a:off x="3122084" y="1637112"/>
            <a:ext cx="5495267" cy="5148000"/>
            <a:chOff x="0" y="15746"/>
            <a:chExt cx="5495267" cy="5148000"/>
          </a:xfrm>
        </p:grpSpPr>
        <p:sp>
          <p:nvSpPr>
            <p:cNvPr id="359" name="Google Shape;359;p16"/>
            <p:cNvSpPr/>
            <p:nvPr/>
          </p:nvSpPr>
          <p:spPr>
            <a:xfrm>
              <a:off x="0" y="15746"/>
              <a:ext cx="5495267" cy="103428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6"/>
            <p:cNvSpPr txBox="1"/>
            <p:nvPr/>
          </p:nvSpPr>
          <p:spPr>
            <a:xfrm>
              <a:off x="50489" y="66235"/>
              <a:ext cx="5394289" cy="9333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Cascading quickly discard non-faces and avoid wasting time.</a:t>
              </a:r>
              <a:endParaRPr sz="2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0" y="1050026"/>
              <a:ext cx="5495267" cy="430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6"/>
            <p:cNvSpPr txBox="1"/>
            <p:nvPr/>
          </p:nvSpPr>
          <p:spPr>
            <a:xfrm>
              <a:off x="0" y="1050026"/>
              <a:ext cx="5495267" cy="430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3000" lIns="174475" spcFirstLastPara="1" rIns="184900" wrap="square" tIns="33000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b="0" i="0" lang="en-US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Setting-up cascading system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0" y="1480586"/>
              <a:ext cx="5495267" cy="103428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6"/>
            <p:cNvSpPr txBox="1"/>
            <p:nvPr/>
          </p:nvSpPr>
          <p:spPr>
            <a:xfrm>
              <a:off x="50489" y="1531075"/>
              <a:ext cx="5394289" cy="9333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Step-I : Passed through best features</a:t>
              </a:r>
              <a:endParaRPr sz="2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0" y="2589746"/>
              <a:ext cx="5495267" cy="103428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6"/>
            <p:cNvSpPr txBox="1"/>
            <p:nvPr/>
          </p:nvSpPr>
          <p:spPr>
            <a:xfrm>
              <a:off x="50489" y="2640235"/>
              <a:ext cx="5394289" cy="9333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Step-II :  Face evaluated; +ve -next stage , -ve - discarded</a:t>
              </a:r>
              <a:endParaRPr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0" y="3698906"/>
              <a:ext cx="5495267" cy="103428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6"/>
            <p:cNvSpPr txBox="1"/>
            <p:nvPr/>
          </p:nvSpPr>
          <p:spPr>
            <a:xfrm>
              <a:off x="50489" y="3749395"/>
              <a:ext cx="5394289" cy="9333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All steps cleared then human face detected</a:t>
              </a:r>
              <a:endParaRPr/>
            </a:p>
          </p:txBody>
        </p:sp>
        <p:sp>
          <p:nvSpPr>
            <p:cNvPr id="369" name="Google Shape;369;p16"/>
            <p:cNvSpPr/>
            <p:nvPr/>
          </p:nvSpPr>
          <p:spPr>
            <a:xfrm>
              <a:off x="0" y="4733186"/>
              <a:ext cx="5495267" cy="430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6"/>
            <p:cNvSpPr txBox="1"/>
            <p:nvPr/>
          </p:nvSpPr>
          <p:spPr>
            <a:xfrm>
              <a:off x="0" y="4733186"/>
              <a:ext cx="5495267" cy="430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3000" lIns="174475" spcFirstLastPara="1" rIns="184900" wrap="square" tIns="33000">
              <a:noAutofit/>
            </a:bodyPr>
            <a:lstStyle/>
            <a:p>
              <a:pPr indent="-101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t/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7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6" name="Google Shape;376;p17"/>
          <p:cNvSpPr txBox="1"/>
          <p:nvPr>
            <p:ph idx="1" type="body"/>
          </p:nvPr>
        </p:nvSpPr>
        <p:spPr>
          <a:xfrm>
            <a:off x="1986022" y="2394713"/>
            <a:ext cx="9367778" cy="3782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77" name="Google Shape;377;p17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378" name="Google Shape;378;p17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0" name="Google Shape;380;p17"/>
          <p:cNvSpPr txBox="1"/>
          <p:nvPr/>
        </p:nvSpPr>
        <p:spPr>
          <a:xfrm>
            <a:off x="1650329" y="1659439"/>
            <a:ext cx="8890803" cy="5078313"/>
          </a:xfrm>
          <a:prstGeom prst="rect">
            <a:avLst/>
          </a:prstGeom>
          <a:solidFill>
            <a:srgbClr val="D8E2F3"/>
          </a:solidFill>
          <a:ln cap="flat" cmpd="sng" w="57150">
            <a:solidFill>
              <a:srgbClr val="FFF2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 vision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https://towardsdatascience.com/everything-you-ever-wanted-to-know-about-computer-vision-heres-a-look-why-it-s-so-awesome-e8a58dfb641e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Active shape model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https://link.springer.com/chapter/10.1007/978-3-642-54851-2_1#:~:text=Active%20Shape%20Model%20(ASM)%20is,ASM%20to%20the%20face%20recognition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Facial detection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https://medium.com/analytics-vidhya/creating-snapchat-like-filters-from-scratch-using-computer-vision-techniques-6374cde6a7db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Viola-Jones Algorithm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https://www.mygreatlearning.com/blog/viola-jones-algorithm/#sh1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Adaboost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https://hub.packtpub.com/implementing-face-detection-using-haar-cascades-adaboost-algorithm/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Cascading Classifiers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https://www.sciencedirect.com/topics/computer-science/classifier-cascade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8"/>
          <p:cNvSpPr txBox="1"/>
          <p:nvPr>
            <p:ph type="title"/>
          </p:nvPr>
        </p:nvSpPr>
        <p:spPr>
          <a:xfrm>
            <a:off x="647700" y="1482725"/>
            <a:ext cx="10515600" cy="3892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5000"/>
              <a:buFont typeface="Times New Roman"/>
              <a:buNone/>
            </a:pPr>
            <a:r>
              <a:rPr b="1" lang="en-US" sz="150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/>
          </a:p>
        </p:txBody>
      </p:sp>
      <p:grpSp>
        <p:nvGrpSpPr>
          <p:cNvPr id="386" name="Google Shape;386;p18"/>
          <p:cNvGrpSpPr/>
          <p:nvPr/>
        </p:nvGrpSpPr>
        <p:grpSpPr>
          <a:xfrm>
            <a:off x="647700" y="297149"/>
            <a:ext cx="10708836" cy="381000"/>
            <a:chOff x="0" y="304800"/>
            <a:chExt cx="8229600" cy="381000"/>
          </a:xfrm>
        </p:grpSpPr>
        <p:sp>
          <p:nvSpPr>
            <p:cNvPr id="387" name="Google Shape;387;p18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OUTLINES</a:t>
            </a:r>
            <a:endParaRPr/>
          </a:p>
        </p:txBody>
      </p:sp>
      <p:sp>
        <p:nvSpPr>
          <p:cNvPr id="100" name="Google Shape;100;p3"/>
          <p:cNvSpPr txBox="1"/>
          <p:nvPr>
            <p:ph idx="1" type="body"/>
          </p:nvPr>
        </p:nvSpPr>
        <p:spPr>
          <a:xfrm>
            <a:off x="838200" y="1243542"/>
            <a:ext cx="10515600" cy="54520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-514376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History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 vision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Pixelation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Pixel data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Locating facial features (active face model)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three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Viola jones algorithm 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Haar- like features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Darkness algo with Integral Image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 Adaboost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Cascading Classifiers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76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-US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09791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102" name="Google Shape;102;p3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HISTORY</a:t>
            </a:r>
            <a:endParaRPr/>
          </a:p>
        </p:txBody>
      </p:sp>
      <p:sp>
        <p:nvSpPr>
          <p:cNvPr id="109" name="Google Shape;109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-395541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EEBF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10" name="Google Shape;110;p4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111" name="Google Shape;111;p4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4"/>
          <p:cNvSpPr/>
          <p:nvPr/>
        </p:nvSpPr>
        <p:spPr>
          <a:xfrm>
            <a:off x="3053634" y="5731664"/>
            <a:ext cx="5902815" cy="912253"/>
          </a:xfrm>
          <a:prstGeom prst="roundRect">
            <a:avLst>
              <a:gd fmla="val 16667" name="adj"/>
            </a:avLst>
          </a:prstGeom>
          <a:solidFill>
            <a:srgbClr val="9CC2E5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Snapchat introduces 'Discover' and 'Lenses'</a:t>
            </a:r>
            <a:endParaRPr b="1" i="1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3095222" y="3690868"/>
            <a:ext cx="5902815" cy="912253"/>
          </a:xfrm>
          <a:prstGeom prst="roundRect">
            <a:avLst>
              <a:gd fmla="val 16667" name="adj"/>
            </a:avLst>
          </a:prstGeom>
          <a:solidFill>
            <a:srgbClr val="9CC2E5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Snapchat acquired LOOKSERY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3148884" y="1673179"/>
            <a:ext cx="5902815" cy="912253"/>
          </a:xfrm>
          <a:prstGeom prst="roundRect">
            <a:avLst>
              <a:gd fmla="val 16667" name="adj"/>
            </a:avLst>
          </a:prstGeom>
          <a:solidFill>
            <a:srgbClr val="9CC2E5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"/>
          <p:cNvSpPr txBox="1"/>
          <p:nvPr/>
        </p:nvSpPr>
        <p:spPr>
          <a:xfrm>
            <a:off x="3297527" y="1945245"/>
            <a:ext cx="550424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Ukrainian company , LOOKSERY</a:t>
            </a:r>
            <a:endParaRPr/>
          </a:p>
        </p:txBody>
      </p:sp>
      <p:sp>
        <p:nvSpPr>
          <p:cNvPr id="117" name="Google Shape;117;p4"/>
          <p:cNvSpPr txBox="1"/>
          <p:nvPr/>
        </p:nvSpPr>
        <p:spPr>
          <a:xfrm>
            <a:off x="4427112" y="3783169"/>
            <a:ext cx="180975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4"/>
          <p:cNvSpPr txBox="1"/>
          <p:nvPr/>
        </p:nvSpPr>
        <p:spPr>
          <a:xfrm flipH="1" rot="10800000">
            <a:off x="13758928" y="2935310"/>
            <a:ext cx="609064" cy="1019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5763127" y="2817043"/>
            <a:ext cx="482957" cy="75126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5806057" y="4834733"/>
            <a:ext cx="482957" cy="75126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Times New Roman"/>
              <a:buNone/>
            </a:pPr>
            <a:r>
              <a:rPr b="1" lang="en-US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27" name="Google Shape;127;p5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128" name="Google Shape;128;p5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5"/>
          <p:cNvSpPr/>
          <p:nvPr/>
        </p:nvSpPr>
        <p:spPr>
          <a:xfrm>
            <a:off x="4587431" y="3379629"/>
            <a:ext cx="2457718" cy="1845971"/>
          </a:xfrm>
          <a:prstGeom prst="ellipse">
            <a:avLst/>
          </a:prstGeom>
          <a:solidFill>
            <a:srgbClr val="9CC2E5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"/>
          <p:cNvSpPr/>
          <p:nvPr/>
        </p:nvSpPr>
        <p:spPr>
          <a:xfrm rot="10800000">
            <a:off x="5570352" y="2525095"/>
            <a:ext cx="482957" cy="75126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5"/>
          <p:cNvSpPr/>
          <p:nvPr/>
        </p:nvSpPr>
        <p:spPr>
          <a:xfrm rot="2100000">
            <a:off x="4239507" y="4958060"/>
            <a:ext cx="482957" cy="75126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5"/>
          <p:cNvSpPr/>
          <p:nvPr/>
        </p:nvSpPr>
        <p:spPr>
          <a:xfrm rot="-2220000">
            <a:off x="6819738" y="4960207"/>
            <a:ext cx="482957" cy="75126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248206" y="1716109"/>
            <a:ext cx="3230450" cy="622478"/>
          </a:xfrm>
          <a:prstGeom prst="rect">
            <a:avLst/>
          </a:prstGeom>
          <a:solidFill>
            <a:srgbClr val="9CC2E5"/>
          </a:solidFill>
          <a:ln cap="flat" cmpd="sng" w="2857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ARTIFICIAL INTELLIGENCE</a:t>
            </a:r>
            <a:endParaRPr/>
          </a:p>
        </p:txBody>
      </p:sp>
      <p:sp>
        <p:nvSpPr>
          <p:cNvPr id="135" name="Google Shape;135;p5"/>
          <p:cNvSpPr/>
          <p:nvPr/>
        </p:nvSpPr>
        <p:spPr>
          <a:xfrm>
            <a:off x="1727045" y="5782464"/>
            <a:ext cx="3230450" cy="622478"/>
          </a:xfrm>
          <a:prstGeom prst="rect">
            <a:avLst/>
          </a:prstGeom>
          <a:solidFill>
            <a:srgbClr val="9CC2E5"/>
          </a:solidFill>
          <a:ln cap="flat" cmpd="sng" w="2857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MACHINE LEARNING</a:t>
            </a:r>
            <a:endParaRPr/>
          </a:p>
        </p:txBody>
      </p:sp>
      <p:sp>
        <p:nvSpPr>
          <p:cNvPr id="136" name="Google Shape;136;p5"/>
          <p:cNvSpPr/>
          <p:nvPr/>
        </p:nvSpPr>
        <p:spPr>
          <a:xfrm>
            <a:off x="6385719" y="5795369"/>
            <a:ext cx="3230450" cy="622478"/>
          </a:xfrm>
          <a:prstGeom prst="rect">
            <a:avLst/>
          </a:prstGeom>
          <a:solidFill>
            <a:srgbClr val="9CC2E5"/>
          </a:solidFill>
          <a:ln cap="flat" cmpd="sng" w="2857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AUGMENTED REALITY</a:t>
            </a:r>
            <a:endParaRPr/>
          </a:p>
        </p:txBody>
      </p:sp>
      <p:sp>
        <p:nvSpPr>
          <p:cNvPr id="137" name="Google Shape;137;p5"/>
          <p:cNvSpPr txBox="1"/>
          <p:nvPr/>
        </p:nvSpPr>
        <p:spPr>
          <a:xfrm>
            <a:off x="3850145" y="3673502"/>
            <a:ext cx="392092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SNAP.INC</a:t>
            </a:r>
            <a:endParaRPr b="1" i="1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 VISION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44" name="Google Shape;144;p6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145" name="Google Shape;145;p6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" name="Google Shape;147;p6"/>
          <p:cNvGrpSpPr/>
          <p:nvPr/>
        </p:nvGrpSpPr>
        <p:grpSpPr>
          <a:xfrm>
            <a:off x="1937941" y="1551974"/>
            <a:ext cx="8200368" cy="4622155"/>
            <a:chOff x="8827" y="0"/>
            <a:chExt cx="8200368" cy="4622155"/>
          </a:xfrm>
        </p:grpSpPr>
        <p:sp>
          <p:nvSpPr>
            <p:cNvPr id="148" name="Google Shape;148;p6"/>
            <p:cNvSpPr/>
            <p:nvPr/>
          </p:nvSpPr>
          <p:spPr>
            <a:xfrm>
              <a:off x="616351" y="0"/>
              <a:ext cx="6985320" cy="4622155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CD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8827" y="1386646"/>
              <a:ext cx="2645176" cy="1848862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6"/>
            <p:cNvSpPr txBox="1"/>
            <p:nvPr/>
          </p:nvSpPr>
          <p:spPr>
            <a:xfrm>
              <a:off x="99081" y="1476900"/>
              <a:ext cx="2464668" cy="16683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b="0" i="0" lang="en-US" sz="27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Uses pixel data from camera</a:t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2786423" y="1386646"/>
              <a:ext cx="2645176" cy="1848862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6"/>
            <p:cNvSpPr txBox="1"/>
            <p:nvPr/>
          </p:nvSpPr>
          <p:spPr>
            <a:xfrm>
              <a:off x="2876677" y="1476900"/>
              <a:ext cx="2464668" cy="16683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b="0" i="0" lang="en-US" sz="27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Identify object &amp; space</a:t>
              </a: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5564019" y="1386646"/>
              <a:ext cx="2645176" cy="1848862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6"/>
            <p:cNvSpPr txBox="1"/>
            <p:nvPr/>
          </p:nvSpPr>
          <p:spPr>
            <a:xfrm>
              <a:off x="5654273" y="1476900"/>
              <a:ext cx="2464668" cy="16683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alibri"/>
                <a:buNone/>
              </a:pPr>
              <a:r>
                <a:rPr b="0" i="0" lang="en-US" sz="27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Tries to create a 3D space from image data</a:t>
              </a:r>
              <a:endParaRPr/>
            </a:p>
          </p:txBody>
        </p:sp>
      </p:grpSp>
      <p:sp>
        <p:nvSpPr>
          <p:cNvPr id="155" name="Google Shape;155;p6"/>
          <p:cNvSpPr txBox="1"/>
          <p:nvPr/>
        </p:nvSpPr>
        <p:spPr>
          <a:xfrm>
            <a:off x="1588697" y="6370067"/>
            <a:ext cx="862012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 vision is all about pattern recognition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PIXELATION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62" name="Google Shape;162;p7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163" name="Google Shape;163;p7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65" name="Google Shape;165;p7"/>
          <p:cNvPicPr preferRelativeResize="0"/>
          <p:nvPr/>
        </p:nvPicPr>
        <p:blipFill rotWithShape="1">
          <a:blip r:embed="rId3">
            <a:alphaModFix/>
          </a:blip>
          <a:srcRect b="26818" l="10484" r="20160" t="1129"/>
          <a:stretch/>
        </p:blipFill>
        <p:spPr>
          <a:xfrm>
            <a:off x="656151" y="1963186"/>
            <a:ext cx="2430505" cy="33127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alendar&#10;&#10;Description automatically generated" id="166" name="Google Shape;166;p7"/>
          <p:cNvPicPr preferRelativeResize="0"/>
          <p:nvPr/>
        </p:nvPicPr>
        <p:blipFill rotWithShape="1">
          <a:blip r:embed="rId4">
            <a:alphaModFix/>
          </a:blip>
          <a:srcRect b="325" l="0" r="67268" t="127"/>
          <a:stretch/>
        </p:blipFill>
        <p:spPr>
          <a:xfrm>
            <a:off x="3468711" y="1966669"/>
            <a:ext cx="2577889" cy="33152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alendar&#10;&#10;Description automatically generated" id="167" name="Google Shape;167;p7"/>
          <p:cNvPicPr preferRelativeResize="0"/>
          <p:nvPr/>
        </p:nvPicPr>
        <p:blipFill rotWithShape="1">
          <a:blip r:embed="rId4">
            <a:alphaModFix/>
          </a:blip>
          <a:srcRect b="545" l="34615" r="34163" t="0"/>
          <a:stretch/>
        </p:blipFill>
        <p:spPr>
          <a:xfrm>
            <a:off x="6355725" y="1962473"/>
            <a:ext cx="2524132" cy="33194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alendar&#10;&#10;Description automatically generated" id="168" name="Google Shape;168;p7"/>
          <p:cNvPicPr preferRelativeResize="0"/>
          <p:nvPr/>
        </p:nvPicPr>
        <p:blipFill rotWithShape="1">
          <a:blip r:embed="rId4">
            <a:alphaModFix/>
          </a:blip>
          <a:srcRect b="452" l="69573" r="-186" t="0"/>
          <a:stretch/>
        </p:blipFill>
        <p:spPr>
          <a:xfrm>
            <a:off x="9264203" y="1919542"/>
            <a:ext cx="2491896" cy="331945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7"/>
          <p:cNvSpPr txBox="1"/>
          <p:nvPr/>
        </p:nvSpPr>
        <p:spPr>
          <a:xfrm>
            <a:off x="439207" y="5632979"/>
            <a:ext cx="264583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Abraham Lincoln</a:t>
            </a:r>
            <a:endParaRPr/>
          </a:p>
        </p:txBody>
      </p:sp>
      <p:sp>
        <p:nvSpPr>
          <p:cNvPr id="170" name="Google Shape;170;p7"/>
          <p:cNvSpPr txBox="1"/>
          <p:nvPr/>
        </p:nvSpPr>
        <p:spPr>
          <a:xfrm>
            <a:off x="3348567" y="5634567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resolution changed</a:t>
            </a:r>
            <a:endParaRPr b="1" i="0" sz="1800" u="sng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7"/>
          <p:cNvSpPr txBox="1"/>
          <p:nvPr/>
        </p:nvSpPr>
        <p:spPr>
          <a:xfrm>
            <a:off x="6237817" y="5634567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Pixelated Abraham Lincoln​</a:t>
            </a:r>
            <a:endParaRPr/>
          </a:p>
        </p:txBody>
      </p:sp>
      <p:sp>
        <p:nvSpPr>
          <p:cNvPr id="172" name="Google Shape;172;p7"/>
          <p:cNvSpPr txBox="1"/>
          <p:nvPr/>
        </p:nvSpPr>
        <p:spPr>
          <a:xfrm>
            <a:off x="9190567" y="5539316"/>
            <a:ext cx="2743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Abraham Lincoln​'s image in numerated form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PIXEL DATA 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79" name="Google Shape;179;p8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180" name="Google Shape;180;p8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82" name="Google Shape;182;p8"/>
          <p:cNvPicPr preferRelativeResize="0"/>
          <p:nvPr/>
        </p:nvPicPr>
        <p:blipFill rotWithShape="1">
          <a:blip r:embed="rId3">
            <a:alphaModFix/>
          </a:blip>
          <a:srcRect b="-758" l="0" r="-391" t="56818"/>
          <a:stretch/>
        </p:blipFill>
        <p:spPr>
          <a:xfrm>
            <a:off x="5142963" y="2548754"/>
            <a:ext cx="6156126" cy="193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8"/>
          <p:cNvPicPr preferRelativeResize="0"/>
          <p:nvPr/>
        </p:nvPicPr>
        <p:blipFill rotWithShape="1">
          <a:blip r:embed="rId3">
            <a:alphaModFix/>
          </a:blip>
          <a:srcRect b="44673" l="27807" r="36185" t="0"/>
          <a:stretch/>
        </p:blipFill>
        <p:spPr>
          <a:xfrm>
            <a:off x="1354429" y="2398499"/>
            <a:ext cx="2792752" cy="222181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8"/>
          <p:cNvSpPr txBox="1"/>
          <p:nvPr/>
        </p:nvSpPr>
        <p:spPr>
          <a:xfrm>
            <a:off x="1231901" y="5338234"/>
            <a:ext cx="1022561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Perceived as 2-D storage but its actual a linear storage in computer's memory ​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91" name="Google Shape;191;p9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192" name="Google Shape;192;p9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Calendar&#10;&#10;Description automatically generated" id="194" name="Google Shape;194;p9"/>
          <p:cNvPicPr preferRelativeResize="0"/>
          <p:nvPr/>
        </p:nvPicPr>
        <p:blipFill rotWithShape="1">
          <a:blip r:embed="rId3">
            <a:alphaModFix/>
          </a:blip>
          <a:srcRect b="452" l="69573" r="-186" t="0"/>
          <a:stretch/>
        </p:blipFill>
        <p:spPr>
          <a:xfrm>
            <a:off x="1254440" y="2016134"/>
            <a:ext cx="2491896" cy="33194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person, indoor&#10;&#10;Description automatically generated" id="195" name="Google Shape;195;p9"/>
          <p:cNvPicPr preferRelativeResize="0"/>
          <p:nvPr/>
        </p:nvPicPr>
        <p:blipFill rotWithShape="1">
          <a:blip r:embed="rId4">
            <a:alphaModFix/>
          </a:blip>
          <a:srcRect b="-344" l="13919" r="5682" t="8397"/>
          <a:stretch/>
        </p:blipFill>
        <p:spPr>
          <a:xfrm>
            <a:off x="7826063" y="2015188"/>
            <a:ext cx="3321490" cy="331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48487" y="2013151"/>
            <a:ext cx="3323380" cy="3323622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9"/>
          <p:cNvSpPr txBox="1"/>
          <p:nvPr/>
        </p:nvSpPr>
        <p:spPr>
          <a:xfrm>
            <a:off x="1083733" y="5909734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Data</a:t>
            </a:r>
            <a:endParaRPr/>
          </a:p>
        </p:txBody>
      </p:sp>
      <p:sp>
        <p:nvSpPr>
          <p:cNvPr id="198" name="Google Shape;198;p9"/>
          <p:cNvSpPr txBox="1"/>
          <p:nvPr/>
        </p:nvSpPr>
        <p:spPr>
          <a:xfrm>
            <a:off x="4618566" y="5825067"/>
            <a:ext cx="2743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Light and dark parts of a grayscaled image</a:t>
            </a:r>
            <a:endParaRPr/>
          </a:p>
        </p:txBody>
      </p:sp>
      <p:sp>
        <p:nvSpPr>
          <p:cNvPr id="199" name="Google Shape;199;p9"/>
          <p:cNvSpPr txBox="1"/>
          <p:nvPr/>
        </p:nvSpPr>
        <p:spPr>
          <a:xfrm>
            <a:off x="8163983" y="5687484"/>
            <a:ext cx="274320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Facial detection algorithm known as Viola-Jones Algorithm</a:t>
            </a:r>
            <a:endParaRPr b="1"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"/>
          <p:cNvSpPr txBox="1"/>
          <p:nvPr>
            <p:ph type="title"/>
          </p:nvPr>
        </p:nvSpPr>
        <p:spPr>
          <a:xfrm>
            <a:off x="838200" y="421265"/>
            <a:ext cx="10515600" cy="1009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Times New Roman"/>
              <a:buNone/>
            </a:pPr>
            <a:r>
              <a:rPr b="1" lang="en-US" sz="4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LOCATING FACIAL FEATURES</a:t>
            </a:r>
            <a:endParaRPr b="1" sz="480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3571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5541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48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200">
              <a:solidFill>
                <a:srgbClr val="DDEA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06" name="Google Shape;206;p10"/>
          <p:cNvGrpSpPr/>
          <p:nvPr/>
        </p:nvGrpSpPr>
        <p:grpSpPr>
          <a:xfrm>
            <a:off x="838200" y="230765"/>
            <a:ext cx="10708836" cy="381000"/>
            <a:chOff x="0" y="304800"/>
            <a:chExt cx="8229600" cy="381000"/>
          </a:xfrm>
        </p:grpSpPr>
        <p:sp>
          <p:nvSpPr>
            <p:cNvPr id="207" name="Google Shape;207;p10"/>
            <p:cNvSpPr/>
            <p:nvPr/>
          </p:nvSpPr>
          <p:spPr>
            <a:xfrm>
              <a:off x="0" y="3048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2F549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0"/>
            <p:cNvSpPr/>
            <p:nvPr/>
          </p:nvSpPr>
          <p:spPr>
            <a:xfrm>
              <a:off x="0" y="533400"/>
              <a:ext cx="8229600" cy="152400"/>
            </a:xfrm>
            <a:prstGeom prst="roundRect">
              <a:avLst>
                <a:gd fmla="val 16667" name="adj"/>
              </a:avLst>
            </a:prstGeom>
            <a:solidFill>
              <a:srgbClr val="FFCC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9" name="Google Shape;209;p10"/>
          <p:cNvSpPr txBox="1"/>
          <p:nvPr/>
        </p:nvSpPr>
        <p:spPr>
          <a:xfrm>
            <a:off x="1393784" y="1191227"/>
            <a:ext cx="904272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6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ACTIVE FACE MODEL</a:t>
            </a:r>
            <a:endParaRPr/>
          </a:p>
        </p:txBody>
      </p:sp>
      <p:sp>
        <p:nvSpPr>
          <p:cNvPr id="210" name="Google Shape;210;p10"/>
          <p:cNvSpPr txBox="1"/>
          <p:nvPr/>
        </p:nvSpPr>
        <p:spPr>
          <a:xfrm>
            <a:off x="933209" y="2040038"/>
            <a:ext cx="10332816" cy="41355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aphical user interface, website&#10;&#10;Description automatically generated" id="211" name="Google Shape;211;p10"/>
          <p:cNvPicPr preferRelativeResize="0"/>
          <p:nvPr/>
        </p:nvPicPr>
        <p:blipFill rotWithShape="1">
          <a:blip r:embed="rId3">
            <a:alphaModFix/>
          </a:blip>
          <a:srcRect b="23395" l="24906" r="51613" t="18414"/>
          <a:stretch/>
        </p:blipFill>
        <p:spPr>
          <a:xfrm>
            <a:off x="360851" y="2172922"/>
            <a:ext cx="3029901" cy="40113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website&#10;&#10;Description automatically generated" id="212" name="Google Shape;212;p10"/>
          <p:cNvPicPr preferRelativeResize="0"/>
          <p:nvPr/>
        </p:nvPicPr>
        <p:blipFill rotWithShape="1">
          <a:blip r:embed="rId4">
            <a:alphaModFix/>
          </a:blip>
          <a:srcRect b="23188" l="23577" r="52845" t="27242"/>
          <a:stretch/>
        </p:blipFill>
        <p:spPr>
          <a:xfrm>
            <a:off x="3787775" y="2085806"/>
            <a:ext cx="3471838" cy="41001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othing&#10;&#10;Description automatically generated" id="213" name="Google Shape;213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40109" y="2078529"/>
            <a:ext cx="4398167" cy="408868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0"/>
          <p:cNvSpPr txBox="1"/>
          <p:nvPr/>
        </p:nvSpPr>
        <p:spPr>
          <a:xfrm>
            <a:off x="470957" y="6323541"/>
            <a:ext cx="28045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Manually mark boundaries</a:t>
            </a:r>
            <a:endParaRPr/>
          </a:p>
        </p:txBody>
      </p:sp>
      <p:sp>
        <p:nvSpPr>
          <p:cNvPr id="215" name="Google Shape;215;p10"/>
          <p:cNvSpPr txBox="1"/>
          <p:nvPr/>
        </p:nvSpPr>
        <p:spPr>
          <a:xfrm>
            <a:off x="4226983" y="6237817"/>
            <a:ext cx="2743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Average face from trained data</a:t>
            </a:r>
            <a:endParaRPr b="1"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0"/>
          <p:cNvSpPr txBox="1"/>
          <p:nvPr/>
        </p:nvSpPr>
        <p:spPr>
          <a:xfrm>
            <a:off x="8460317" y="6237817"/>
            <a:ext cx="2743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Trained data aligned with facial features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2020-08-28T06:32:11Z</dcterms:created>
  <dc:creator>ashutosh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25963971d6b0446d93349020c1c8ee7e</vt:lpwstr>
  </property>
</Properties>
</file>